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822E"/>
    <a:srgbClr val="0E2C2B"/>
    <a:srgbClr val="091D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 varScale="1">
        <p:scale>
          <a:sx n="113" d="100"/>
          <a:sy n="113" d="100"/>
        </p:scale>
        <p:origin x="11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2EEE1-C672-4A16-8085-1FFCBF42B17C}" type="datetimeFigureOut">
              <a:rPr lang="de-DE" smtClean="0"/>
              <a:t>19.07.2022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F07AE-0A8E-4812-B7FD-6822C091A76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2429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F07AE-0A8E-4812-B7FD-6822C091A76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5688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700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574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5065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9975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8328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881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556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58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818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0464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555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C4F1E-7C8A-4B93-9618-71DDD809E46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72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ephi.org/" TargetMode="External"/><Relationship Id="rId2" Type="http://schemas.openxmlformats.org/officeDocument/2006/relationships/hyperlink" Target="https://git.hab.de/goermar/summer-school-2022-ws-i-visualisierungen/-/tree/main/Bahnsen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diglib.hab.de/edoc/ed000005/startx.htm" TargetMode="External"/><Relationship Id="rId4" Type="http://schemas.openxmlformats.org/officeDocument/2006/relationships/hyperlink" Target="http://diglib.hab.de/edoc/ed000233/start.ht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ephi.org/" TargetMode="External"/><Relationship Id="rId2" Type="http://schemas.openxmlformats.org/officeDocument/2006/relationships/hyperlink" Target="https://git.hab.de/goermar/summer-school-2022-ws-i-visualisierungen/-/tree/main/Italian%20Academies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bl.uk/catalogues/ItalianAcademies/" TargetMode="External"/><Relationship Id="rId4" Type="http://schemas.openxmlformats.org/officeDocument/2006/relationships/hyperlink" Target="https://doi.org/10.21250/iad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e-fruchtbringende-gesellschaft.de/" TargetMode="External"/><Relationship Id="rId2" Type="http://schemas.openxmlformats.org/officeDocument/2006/relationships/hyperlink" Target="https://git.hab.de/goermar/summer-school-2022-ws-i-visualisierungen/-/tree/main/Fruchtbringende%20Gesellschaft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bibliotheksrekonstruktion.hab.de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macroscope.org/" TargetMode="External"/><Relationship Id="rId2" Type="http://schemas.openxmlformats.org/officeDocument/2006/relationships/hyperlink" Target="https://programminghistorian.org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ibliotheksrekonstruktion.hab.de/bahnsen/index.php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dlab.stanford.edu/palladio/" TargetMode="External"/><Relationship Id="rId2" Type="http://schemas.openxmlformats.org/officeDocument/2006/relationships/hyperlink" Target="https://git.hab.de/goermar/summer-school-2022-ws-i-visualisierungen/-/tree/main/Korrespondenz%20August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geohack.toolforge.org/" TargetMode="External"/><Relationship Id="rId4" Type="http://schemas.openxmlformats.org/officeDocument/2006/relationships/hyperlink" Target="http://www.geonames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pPr algn="l"/>
            <a:r>
              <a:rPr lang="de-DE" sz="3600" b="1" dirty="0">
                <a:solidFill>
                  <a:srgbClr val="B4822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WORKSHOP DIGITALE METHODEN I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55576" y="4052664"/>
            <a:ext cx="8208912" cy="1752600"/>
          </a:xfrm>
        </p:spPr>
        <p:txBody>
          <a:bodyPr/>
          <a:lstStyle/>
          <a:p>
            <a:pPr algn="l"/>
            <a:r>
              <a:rPr lang="de-DE" dirty="0" smtClean="0">
                <a:solidFill>
                  <a:srgbClr val="0E2C2B"/>
                </a:solidFill>
              </a:rPr>
              <a:t>Visualisierungen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827584" y="3573016"/>
            <a:ext cx="8136904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http://www.mww-forschung.de/fileadmin/mwwv/img/mwwv-logo-grue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010" y="172616"/>
            <a:ext cx="2190750" cy="1600200"/>
          </a:xfrm>
          <a:prstGeom prst="rect">
            <a:avLst/>
          </a:prstGeom>
          <a:noFill/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Beispiel 2: Briefwechsel Bahnsen -August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</a:t>
            </a:r>
            <a:r>
              <a:rPr lang="de-DE" dirty="0">
                <a:solidFill>
                  <a:srgbClr val="0E2C2B"/>
                </a:solidFill>
              </a:rPr>
              <a:t>: </a:t>
            </a:r>
            <a:r>
              <a:rPr lang="de-DE" dirty="0">
                <a:solidFill>
                  <a:srgbClr val="0E2C2B"/>
                </a:solidFill>
                <a:hlinkClick r:id="rId2"/>
              </a:rPr>
              <a:t>https://git.hab.de/goermar/summer-school-2022-ws-i-visualisierungen/-/</a:t>
            </a:r>
            <a:r>
              <a:rPr lang="de-DE" dirty="0" smtClean="0">
                <a:solidFill>
                  <a:srgbClr val="0E2C2B"/>
                </a:solidFill>
                <a:hlinkClick r:id="rId2"/>
              </a:rPr>
              <a:t>tree/main/Bahnsen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Tool</a:t>
            </a:r>
            <a:r>
              <a:rPr lang="de-DE" dirty="0">
                <a:solidFill>
                  <a:srgbClr val="0E2C2B"/>
                </a:solidFill>
              </a:rPr>
              <a:t>: </a:t>
            </a:r>
            <a:r>
              <a:rPr lang="de-DE" dirty="0">
                <a:solidFill>
                  <a:srgbClr val="0E2C2B"/>
                </a:solidFill>
                <a:hlinkClick r:id="rId3"/>
              </a:rPr>
              <a:t>https://gephi.org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Datengrundlage:</a:t>
            </a:r>
            <a:br>
              <a:rPr lang="de-DE" dirty="0" smtClean="0">
                <a:solidFill>
                  <a:srgbClr val="0E2C2B"/>
                </a:solidFill>
              </a:rPr>
            </a:br>
            <a:r>
              <a:rPr lang="de-DE" dirty="0" smtClean="0"/>
              <a:t>Die </a:t>
            </a:r>
            <a:r>
              <a:rPr lang="de-DE" dirty="0"/>
              <a:t>Korrespondenz zwischen Benedikt Bahnsen (Amsterdam) und Herzog August d.J. (Wolfenbüttel). Eine digitale </a:t>
            </a:r>
            <a:r>
              <a:rPr lang="de-DE" dirty="0" smtClean="0"/>
              <a:t>Briefedition, </a:t>
            </a:r>
            <a:r>
              <a:rPr lang="de-DE" dirty="0" err="1" smtClean="0"/>
              <a:t>hg</a:t>
            </a:r>
            <a:r>
              <a:rPr lang="de-DE" dirty="0" smtClean="0"/>
              <a:t>. von </a:t>
            </a:r>
            <a:r>
              <a:rPr lang="de-DE" dirty="0"/>
              <a:t>Jörn </a:t>
            </a:r>
            <a:r>
              <a:rPr lang="de-DE" dirty="0" err="1"/>
              <a:t>Münkner</a:t>
            </a:r>
            <a:r>
              <a:rPr lang="de-DE" dirty="0"/>
              <a:t>, Katrin </a:t>
            </a:r>
            <a:r>
              <a:rPr lang="de-DE" dirty="0" smtClean="0"/>
              <a:t>Schmidt und </a:t>
            </a:r>
            <a:r>
              <a:rPr lang="de-DE" dirty="0"/>
              <a:t>Jaqueline </a:t>
            </a:r>
            <a:r>
              <a:rPr lang="de-DE" dirty="0" smtClean="0"/>
              <a:t>Krone, </a:t>
            </a:r>
            <a:r>
              <a:rPr lang="de-DE" dirty="0"/>
              <a:t>Wolfenbüttel 2018, </a:t>
            </a:r>
            <a:r>
              <a:rPr lang="de-DE" dirty="0">
                <a:hlinkClick r:id="rId4"/>
              </a:rPr>
              <a:t>http://</a:t>
            </a:r>
            <a:r>
              <a:rPr lang="de-DE" dirty="0" smtClean="0">
                <a:hlinkClick r:id="rId4"/>
              </a:rPr>
              <a:t>diglib.hab.de/edoc/ed000233/start.htm</a:t>
            </a:r>
            <a:r>
              <a:rPr lang="de-DE" dirty="0" smtClean="0"/>
              <a:t>.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Vgl. auch </a:t>
            </a:r>
            <a:r>
              <a:rPr lang="de-DE" dirty="0"/>
              <a:t>Athanasius Kircher an Herzog August den Jüngeren. Lateinische Briefe der Jahre 1650-1666 aus den Sammlungen der Herzog August Bibliothek Wolfenbüttel - Transkription und </a:t>
            </a:r>
            <a:r>
              <a:rPr lang="de-DE" dirty="0" smtClean="0"/>
              <a:t>Übersetzung, </a:t>
            </a:r>
            <a:r>
              <a:rPr lang="de-DE" dirty="0" err="1" smtClean="0"/>
              <a:t>hg</a:t>
            </a:r>
            <a:r>
              <a:rPr lang="de-DE" dirty="0" smtClean="0"/>
              <a:t>. von Thomas </a:t>
            </a:r>
            <a:r>
              <a:rPr lang="de-DE" dirty="0" err="1" smtClean="0"/>
              <a:t>Stäcker</a:t>
            </a:r>
            <a:r>
              <a:rPr lang="de-DE" dirty="0"/>
              <a:t>, Wolfenbüttel 2003, </a:t>
            </a:r>
            <a:r>
              <a:rPr lang="de-DE" dirty="0">
                <a:hlinkClick r:id="rId5"/>
              </a:rPr>
              <a:t>http://</a:t>
            </a:r>
            <a:r>
              <a:rPr lang="de-DE" dirty="0" smtClean="0">
                <a:hlinkClick r:id="rId5"/>
              </a:rPr>
              <a:t>diglib.hab.de/edoc/ed000005/startx.htm</a:t>
            </a:r>
            <a:r>
              <a:rPr lang="de-DE" dirty="0" smtClean="0"/>
              <a:t>.</a:t>
            </a:r>
            <a:endParaRPr lang="de-DE" dirty="0" smtClean="0">
              <a:solidFill>
                <a:srgbClr val="0E2C2B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693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Beispiel 3: </a:t>
            </a:r>
            <a:r>
              <a:rPr lang="de-DE" dirty="0" err="1" smtClean="0">
                <a:solidFill>
                  <a:srgbClr val="B4822E"/>
                </a:solidFill>
              </a:rPr>
              <a:t>Italian</a:t>
            </a:r>
            <a:r>
              <a:rPr lang="de-DE" dirty="0" smtClean="0">
                <a:solidFill>
                  <a:srgbClr val="B4822E"/>
                </a:solidFill>
              </a:rPr>
              <a:t> </a:t>
            </a:r>
            <a:r>
              <a:rPr lang="de-DE" dirty="0" err="1" smtClean="0">
                <a:solidFill>
                  <a:srgbClr val="B4822E"/>
                </a:solidFill>
              </a:rPr>
              <a:t>Academies</a:t>
            </a:r>
            <a:r>
              <a:rPr lang="de-DE" dirty="0" smtClean="0">
                <a:solidFill>
                  <a:srgbClr val="B4822E"/>
                </a:solidFill>
              </a:rPr>
              <a:t> Database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>
                <a:solidFill>
                  <a:srgbClr val="0E2C2B"/>
                </a:solidFill>
              </a:rPr>
              <a:t>Daten: </a:t>
            </a:r>
            <a:r>
              <a:rPr lang="de-DE" dirty="0">
                <a:solidFill>
                  <a:srgbClr val="0E2C2B"/>
                </a:solidFill>
                <a:hlinkClick r:id="rId2"/>
              </a:rPr>
              <a:t>https://git.hab.de/goermar/summer-school-2022-ws-i-visualisierungen/-/</a:t>
            </a:r>
            <a:r>
              <a:rPr lang="de-DE" dirty="0" smtClean="0">
                <a:solidFill>
                  <a:srgbClr val="0E2C2B"/>
                </a:solidFill>
                <a:hlinkClick r:id="rId2"/>
              </a:rPr>
              <a:t>tree/main/Italian%20Academies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>
                <a:solidFill>
                  <a:srgbClr val="0E2C2B"/>
                </a:solidFill>
              </a:rPr>
              <a:t>Tool: </a:t>
            </a:r>
            <a:r>
              <a:rPr lang="de-DE" dirty="0">
                <a:solidFill>
                  <a:srgbClr val="0E2C2B"/>
                </a:solidFill>
                <a:hlinkClick r:id="rId3"/>
              </a:rPr>
              <a:t>https://gephi.org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Datengrundlage:</a:t>
            </a:r>
            <a:br>
              <a:rPr lang="de-DE" dirty="0" smtClean="0">
                <a:solidFill>
                  <a:srgbClr val="0E2C2B"/>
                </a:solidFill>
              </a:rPr>
            </a:br>
            <a:r>
              <a:rPr lang="en-US" dirty="0">
                <a:solidFill>
                  <a:srgbClr val="0E2C2B"/>
                </a:solidFill>
              </a:rPr>
              <a:t>Italian Academies Project Database XML </a:t>
            </a:r>
            <a:r>
              <a:rPr lang="en-US" dirty="0" smtClean="0">
                <a:solidFill>
                  <a:srgbClr val="0E2C2B"/>
                </a:solidFill>
              </a:rPr>
              <a:t>Records, </a:t>
            </a:r>
            <a:r>
              <a:rPr lang="de-DE" dirty="0" smtClean="0">
                <a:solidFill>
                  <a:srgbClr val="0E2C2B"/>
                </a:solidFill>
                <a:hlinkClick r:id="rId4"/>
              </a:rPr>
              <a:t>https://doi.org/10.21250/iad1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S. </a:t>
            </a:r>
            <a:r>
              <a:rPr lang="de-DE" dirty="0">
                <a:solidFill>
                  <a:srgbClr val="0E2C2B"/>
                </a:solidFill>
              </a:rPr>
              <a:t>auch </a:t>
            </a:r>
            <a:r>
              <a:rPr lang="de-DE" dirty="0">
                <a:solidFill>
                  <a:srgbClr val="0E2C2B"/>
                </a:solidFill>
                <a:hlinkClick r:id="rId5"/>
              </a:rPr>
              <a:t>http://www.bl.uk/catalogues/ItalianAcademies</a:t>
            </a:r>
            <a:r>
              <a:rPr lang="de-DE" dirty="0" smtClean="0">
                <a:solidFill>
                  <a:srgbClr val="0E2C2B"/>
                </a:solidFill>
                <a:hlinkClick r:id="rId5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4385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Weitere Datensätze zum Üben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lvl="1" indent="0">
              <a:buClr>
                <a:srgbClr val="B4822E"/>
              </a:buClr>
              <a:buNone/>
            </a:pPr>
            <a:r>
              <a:rPr lang="de-DE" dirty="0" smtClean="0">
                <a:solidFill>
                  <a:srgbClr val="0E2C2B"/>
                </a:solidFill>
              </a:rPr>
              <a:t>Fruchtbringende Gesellschaft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</a:t>
            </a:r>
            <a:r>
              <a:rPr lang="de-DE" dirty="0">
                <a:solidFill>
                  <a:srgbClr val="0E2C2B"/>
                </a:solidFill>
              </a:rPr>
              <a:t>: </a:t>
            </a:r>
            <a:r>
              <a:rPr lang="de-DE" dirty="0">
                <a:solidFill>
                  <a:srgbClr val="0E2C2B"/>
                </a:solidFill>
                <a:hlinkClick r:id="rId2"/>
              </a:rPr>
              <a:t>https://git.hab.de/goermar/summer-school-2022-ws-i-visualisierungen/-/</a:t>
            </a:r>
            <a:r>
              <a:rPr lang="de-DE" dirty="0" smtClean="0">
                <a:solidFill>
                  <a:srgbClr val="0E2C2B"/>
                </a:solidFill>
                <a:hlinkClick r:id="rId2"/>
              </a:rPr>
              <a:t>tree/main/Fruchtbringende%20Gesellschaft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endParaRPr lang="de-DE" dirty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S. </a:t>
            </a:r>
            <a:r>
              <a:rPr lang="de-DE" dirty="0">
                <a:solidFill>
                  <a:srgbClr val="0E2C2B"/>
                </a:solidFill>
              </a:rPr>
              <a:t>auch </a:t>
            </a:r>
            <a:r>
              <a:rPr lang="de-DE" dirty="0">
                <a:solidFill>
                  <a:srgbClr val="0E2C2B"/>
                </a:solidFill>
                <a:hlinkClick r:id="rId3"/>
              </a:rPr>
              <a:t>http://www.die-fruchtbringende-gesellschaft.de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endParaRPr lang="de-DE" dirty="0">
              <a:solidFill>
                <a:srgbClr val="0E2C2B"/>
              </a:solidFill>
            </a:endParaRPr>
          </a:p>
          <a:p>
            <a:pPr marL="457200" lvl="1" indent="0">
              <a:buClr>
                <a:srgbClr val="B4822E"/>
              </a:buClr>
              <a:buNone/>
            </a:pPr>
            <a:r>
              <a:rPr lang="de-DE" dirty="0" smtClean="0">
                <a:solidFill>
                  <a:srgbClr val="0E2C2B"/>
                </a:solidFill>
              </a:rPr>
              <a:t>Bibliotheksrekonstruktionen: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>
                <a:solidFill>
                  <a:srgbClr val="0E2C2B"/>
                </a:solidFill>
              </a:rPr>
              <a:t>Daten: </a:t>
            </a:r>
            <a:r>
              <a:rPr lang="de-DE" dirty="0">
                <a:solidFill>
                  <a:srgbClr val="0E2C2B"/>
                </a:solidFill>
                <a:hlinkClick r:id="rId4"/>
              </a:rPr>
              <a:t>https://bibliotheksrekonstruktion.hab.de</a:t>
            </a:r>
            <a:r>
              <a:rPr lang="de-DE" dirty="0" smtClean="0">
                <a:solidFill>
                  <a:srgbClr val="0E2C2B"/>
                </a:solidFill>
                <a:hlinkClick r:id="rId4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r>
              <a:rPr lang="de-DE" dirty="0">
                <a:solidFill>
                  <a:srgbClr val="0E2C2B"/>
                </a:solidFill>
              </a:rPr>
              <a:t/>
            </a:r>
            <a:br>
              <a:rPr lang="de-DE" dirty="0">
                <a:solidFill>
                  <a:srgbClr val="0E2C2B"/>
                </a:solidFill>
              </a:rPr>
            </a:br>
            <a:r>
              <a:rPr lang="de-DE" dirty="0" smtClean="0">
                <a:solidFill>
                  <a:srgbClr val="0E2C2B"/>
                </a:solidFill>
              </a:rPr>
              <a:t>(Sturm, Ausleihen, Gandersheim, Antoinette Amalie, </a:t>
            </a:r>
            <a:r>
              <a:rPr lang="de-DE" smtClean="0">
                <a:solidFill>
                  <a:srgbClr val="0E2C2B"/>
                </a:solidFill>
              </a:rPr>
              <a:t>Elisabeth Sophie Marie)</a:t>
            </a:r>
            <a:endParaRPr lang="de-DE" smtClean="0">
              <a:solidFill>
                <a:srgbClr val="0E2C2B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0865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Literaturhinweise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err="1" smtClean="0">
                <a:solidFill>
                  <a:srgbClr val="0E2C2B"/>
                </a:solidFill>
              </a:rPr>
              <a:t>Programming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r>
              <a:rPr lang="de-DE" dirty="0" err="1" smtClean="0">
                <a:solidFill>
                  <a:srgbClr val="0E2C2B"/>
                </a:solidFill>
              </a:rPr>
              <a:t>Historian</a:t>
            </a:r>
            <a:r>
              <a:rPr lang="de-DE" dirty="0">
                <a:solidFill>
                  <a:srgbClr val="0E2C2B"/>
                </a:solidFill>
              </a:rPr>
              <a:t>, </a:t>
            </a:r>
            <a:r>
              <a:rPr lang="de-DE" dirty="0">
                <a:solidFill>
                  <a:srgbClr val="0E2C2B"/>
                </a:solidFill>
                <a:hlinkClick r:id="rId2"/>
              </a:rPr>
              <a:t>https://programminghistorian.org</a:t>
            </a:r>
            <a:r>
              <a:rPr lang="de-DE" dirty="0" smtClean="0">
                <a:solidFill>
                  <a:srgbClr val="0E2C2B"/>
                </a:solidFill>
                <a:hlinkClick r:id="rId2"/>
              </a:rPr>
              <a:t>/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Shawn Graham, Ian </a:t>
            </a:r>
            <a:r>
              <a:rPr lang="de-DE" dirty="0" err="1" smtClean="0">
                <a:solidFill>
                  <a:srgbClr val="0E2C2B"/>
                </a:solidFill>
              </a:rPr>
              <a:t>Milligan</a:t>
            </a:r>
            <a:r>
              <a:rPr lang="de-DE" dirty="0" smtClean="0">
                <a:solidFill>
                  <a:srgbClr val="0E2C2B"/>
                </a:solidFill>
              </a:rPr>
              <a:t>, Scott B. </a:t>
            </a:r>
            <a:r>
              <a:rPr lang="de-DE" dirty="0" err="1" smtClean="0">
                <a:solidFill>
                  <a:srgbClr val="0E2C2B"/>
                </a:solidFill>
              </a:rPr>
              <a:t>Weingart</a:t>
            </a:r>
            <a:r>
              <a:rPr lang="de-DE" dirty="0" smtClean="0">
                <a:solidFill>
                  <a:srgbClr val="0E2C2B"/>
                </a:solidFill>
              </a:rPr>
              <a:t>, Kim Martin: </a:t>
            </a:r>
            <a:r>
              <a:rPr lang="de-DE" dirty="0" err="1" smtClean="0">
                <a:solidFill>
                  <a:srgbClr val="0E2C2B"/>
                </a:solidFill>
              </a:rPr>
              <a:t>Exploring</a:t>
            </a:r>
            <a:r>
              <a:rPr lang="de-DE" dirty="0" smtClean="0">
                <a:solidFill>
                  <a:srgbClr val="0E2C2B"/>
                </a:solidFill>
              </a:rPr>
              <a:t> Big Historical Data. The </a:t>
            </a:r>
            <a:r>
              <a:rPr lang="de-DE" dirty="0" err="1" smtClean="0">
                <a:solidFill>
                  <a:srgbClr val="0E2C2B"/>
                </a:solidFill>
              </a:rPr>
              <a:t>Historian‘s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r>
              <a:rPr lang="de-DE" dirty="0" err="1" smtClean="0">
                <a:solidFill>
                  <a:srgbClr val="0E2C2B"/>
                </a:solidFill>
              </a:rPr>
              <a:t>Macroscope</a:t>
            </a:r>
            <a:r>
              <a:rPr lang="de-DE" dirty="0" smtClean="0">
                <a:solidFill>
                  <a:srgbClr val="0E2C2B"/>
                </a:solidFill>
              </a:rPr>
              <a:t>, 2. Aufl., Singapur 2022. </a:t>
            </a:r>
            <a:r>
              <a:rPr lang="de-DE" dirty="0">
                <a:solidFill>
                  <a:srgbClr val="0E2C2B"/>
                </a:solidFill>
              </a:rPr>
              <a:t>(s. </a:t>
            </a:r>
            <a:r>
              <a:rPr lang="de-DE" dirty="0" smtClean="0">
                <a:solidFill>
                  <a:srgbClr val="0E2C2B"/>
                </a:solidFill>
              </a:rPr>
              <a:t>auch 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http</a:t>
            </a:r>
            <a:r>
              <a:rPr lang="de-DE" dirty="0">
                <a:solidFill>
                  <a:srgbClr val="0E2C2B"/>
                </a:solidFill>
                <a:hlinkClick r:id="rId3"/>
              </a:rPr>
              <a:t>://www.themacroscope.org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/</a:t>
            </a:r>
            <a:r>
              <a:rPr lang="de-DE" dirty="0" smtClean="0">
                <a:solidFill>
                  <a:srgbClr val="0E2C2B"/>
                </a:solidFill>
              </a:rPr>
              <a:t>)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Claire </a:t>
            </a:r>
            <a:r>
              <a:rPr lang="de-DE" dirty="0" err="1" smtClean="0">
                <a:solidFill>
                  <a:srgbClr val="0E2C2B"/>
                </a:solidFill>
              </a:rPr>
              <a:t>Lemercier</a:t>
            </a:r>
            <a:r>
              <a:rPr lang="de-DE" dirty="0" smtClean="0">
                <a:solidFill>
                  <a:srgbClr val="0E2C2B"/>
                </a:solidFill>
              </a:rPr>
              <a:t>, Claire </a:t>
            </a:r>
            <a:r>
              <a:rPr lang="de-DE" dirty="0" err="1" smtClean="0">
                <a:solidFill>
                  <a:srgbClr val="0E2C2B"/>
                </a:solidFill>
              </a:rPr>
              <a:t>Zalc</a:t>
            </a:r>
            <a:r>
              <a:rPr lang="de-DE" dirty="0" smtClean="0">
                <a:solidFill>
                  <a:srgbClr val="0E2C2B"/>
                </a:solidFill>
              </a:rPr>
              <a:t>: Quantitative </a:t>
            </a:r>
            <a:r>
              <a:rPr lang="de-DE" dirty="0" err="1" smtClean="0">
                <a:solidFill>
                  <a:srgbClr val="0E2C2B"/>
                </a:solidFill>
              </a:rPr>
              <a:t>Methods</a:t>
            </a:r>
            <a:r>
              <a:rPr lang="de-DE" dirty="0" smtClean="0">
                <a:solidFill>
                  <a:srgbClr val="0E2C2B"/>
                </a:solidFill>
              </a:rPr>
              <a:t> in </a:t>
            </a:r>
            <a:r>
              <a:rPr lang="de-DE" dirty="0" err="1" smtClean="0">
                <a:solidFill>
                  <a:srgbClr val="0E2C2B"/>
                </a:solidFill>
              </a:rPr>
              <a:t>the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r>
              <a:rPr lang="de-DE" dirty="0" err="1" smtClean="0">
                <a:solidFill>
                  <a:srgbClr val="0E2C2B"/>
                </a:solidFill>
              </a:rPr>
              <a:t>Humanities</a:t>
            </a:r>
            <a:r>
              <a:rPr lang="de-DE" dirty="0" smtClean="0">
                <a:solidFill>
                  <a:srgbClr val="0E2C2B"/>
                </a:solidFill>
              </a:rPr>
              <a:t>. An </a:t>
            </a:r>
            <a:r>
              <a:rPr lang="de-DE" dirty="0" err="1" smtClean="0">
                <a:solidFill>
                  <a:srgbClr val="0E2C2B"/>
                </a:solidFill>
              </a:rPr>
              <a:t>Introduction</a:t>
            </a:r>
            <a:r>
              <a:rPr lang="de-DE" dirty="0" smtClean="0">
                <a:solidFill>
                  <a:srgbClr val="0E2C2B"/>
                </a:solidFill>
              </a:rPr>
              <a:t>, </a:t>
            </a:r>
            <a:r>
              <a:rPr lang="de-DE" dirty="0" err="1" smtClean="0">
                <a:solidFill>
                  <a:srgbClr val="0E2C2B"/>
                </a:solidFill>
              </a:rPr>
              <a:t>Charlottesville</a:t>
            </a:r>
            <a:r>
              <a:rPr lang="de-DE" dirty="0" smtClean="0">
                <a:solidFill>
                  <a:srgbClr val="0E2C2B"/>
                </a:solidFill>
              </a:rPr>
              <a:t>/London </a:t>
            </a:r>
            <a:r>
              <a:rPr lang="de-DE" dirty="0" smtClean="0">
                <a:solidFill>
                  <a:srgbClr val="0E2C2B"/>
                </a:solidFill>
              </a:rPr>
              <a:t>2019.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/>
              <a:t>Katja Mayer: Netzwerkvisualisierungen</a:t>
            </a:r>
            <a:r>
              <a:rPr lang="de-DE" dirty="0"/>
              <a:t>. Anmerkungen zur visuellen Kultur der Historischen </a:t>
            </a:r>
            <a:r>
              <a:rPr lang="de-DE" dirty="0" smtClean="0"/>
              <a:t>Netzwerkforschung, </a:t>
            </a:r>
            <a:r>
              <a:rPr lang="de-DE" dirty="0"/>
              <a:t>in: </a:t>
            </a:r>
            <a:r>
              <a:rPr lang="de-DE" dirty="0" smtClean="0"/>
              <a:t>Handbuch </a:t>
            </a:r>
            <a:r>
              <a:rPr lang="de-DE" dirty="0"/>
              <a:t>Historische Netzwerkforschung. Grundlagen und Anwendungen</a:t>
            </a:r>
            <a:r>
              <a:rPr lang="de-DE" dirty="0" smtClean="0"/>
              <a:t>, </a:t>
            </a:r>
            <a:r>
              <a:rPr lang="de-DE" dirty="0" err="1" smtClean="0"/>
              <a:t>hg</a:t>
            </a:r>
            <a:r>
              <a:rPr lang="de-DE" dirty="0" smtClean="0"/>
              <a:t>. von Marten Düring, Ulrich </a:t>
            </a:r>
            <a:r>
              <a:rPr lang="de-DE" dirty="0" err="1" smtClean="0"/>
              <a:t>Eumann</a:t>
            </a:r>
            <a:r>
              <a:rPr lang="de-DE" dirty="0" smtClean="0"/>
              <a:t>, Martin Stark und Linda von </a:t>
            </a:r>
            <a:r>
              <a:rPr lang="de-DE" dirty="0" err="1" smtClean="0"/>
              <a:t>Keyserlingk</a:t>
            </a:r>
            <a:r>
              <a:rPr lang="de-DE" dirty="0" smtClean="0"/>
              <a:t>, </a:t>
            </a:r>
            <a:r>
              <a:rPr lang="de-DE" dirty="0"/>
              <a:t>Berlin 2016, S. 139-154</a:t>
            </a:r>
            <a:r>
              <a:rPr lang="de-DE" dirty="0" smtClean="0"/>
              <a:t>.</a:t>
            </a:r>
            <a:endParaRPr lang="de-DE" dirty="0"/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endParaRPr lang="de-DE" dirty="0" smtClean="0">
              <a:solidFill>
                <a:srgbClr val="0E2C2B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211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Visualisierungen in der digitalen Sammlungsforschung</a:t>
            </a:r>
            <a:endParaRPr lang="de-DE" dirty="0">
              <a:solidFill>
                <a:srgbClr val="B4822E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53" y="1705779"/>
            <a:ext cx="4603093" cy="295232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3789040"/>
            <a:ext cx="4448834" cy="237626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467544" y="6130179"/>
            <a:ext cx="5760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hlinkClick r:id="rId5"/>
              </a:rPr>
              <a:t>https://</a:t>
            </a:r>
            <a:r>
              <a:rPr lang="de-DE" sz="1400" dirty="0" smtClean="0">
                <a:hlinkClick r:id="rId5"/>
              </a:rPr>
              <a:t>bibliotheksrekonstruktion.hab.de/bahnsen/index.php</a:t>
            </a:r>
            <a:endParaRPr lang="de-DE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>
                <a:srgbClr val="0E2C2B"/>
              </a:buClr>
            </a:pPr>
            <a:endParaRPr lang="de-DE" dirty="0" smtClean="0">
              <a:solidFill>
                <a:srgbClr val="091D1C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de-DE" dirty="0">
              <a:solidFill>
                <a:srgbClr val="B4822E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714972"/>
            <a:ext cx="8712968" cy="42907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>
                <a:srgbClr val="0E2C2B"/>
              </a:buClr>
            </a:pPr>
            <a:endParaRPr lang="de-DE" dirty="0" smtClean="0">
              <a:solidFill>
                <a:srgbClr val="091D1C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de-DE" dirty="0">
              <a:solidFill>
                <a:srgbClr val="B4822E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436" y="1860130"/>
            <a:ext cx="4298764" cy="429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0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Visualisierung historischer Daten in vordigitaler Zeit</a:t>
            </a:r>
            <a:endParaRPr lang="de-DE" dirty="0">
              <a:solidFill>
                <a:srgbClr val="B4822E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28801"/>
            <a:ext cx="5355650" cy="4727550"/>
          </a:xfrm>
          <a:prstGeom prst="rect">
            <a:avLst/>
          </a:prstGeom>
        </p:spPr>
      </p:pic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5940152" y="1628801"/>
            <a:ext cx="30243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Charles Joseph </a:t>
            </a:r>
            <a:r>
              <a:rPr lang="de-DE" sz="1600" dirty="0" err="1" smtClean="0"/>
              <a:t>Minard</a:t>
            </a:r>
            <a:r>
              <a:rPr lang="de-DE" sz="1600" dirty="0" smtClean="0"/>
              <a:t>: </a:t>
            </a:r>
            <a:r>
              <a:rPr lang="fr-FR" sz="1600" i="1" dirty="0"/>
              <a:t>Carte </a:t>
            </a:r>
            <a:r>
              <a:rPr lang="fr-FR" sz="1600" i="1" dirty="0" smtClean="0"/>
              <a:t>figurative </a:t>
            </a:r>
            <a:r>
              <a:rPr lang="fr-FR" sz="1600" i="1" dirty="0"/>
              <a:t>des pertes </a:t>
            </a:r>
            <a:r>
              <a:rPr lang="fr-FR" sz="1600" i="1" dirty="0" smtClean="0"/>
              <a:t>successives en </a:t>
            </a:r>
            <a:r>
              <a:rPr lang="fr-FR" sz="1600" i="1" dirty="0"/>
              <a:t>hommes de l‘armée française dans la</a:t>
            </a:r>
          </a:p>
          <a:p>
            <a:r>
              <a:rPr lang="fr-FR" sz="1600" i="1" dirty="0"/>
              <a:t>campagne de Russie </a:t>
            </a:r>
            <a:r>
              <a:rPr lang="fr-FR" sz="1600" i="1" dirty="0" smtClean="0"/>
              <a:t>1812–1813 comparées à </a:t>
            </a:r>
            <a:r>
              <a:rPr lang="fr-FR" sz="1600" i="1" dirty="0"/>
              <a:t>celle d‘Hannibal durant la </a:t>
            </a:r>
            <a:r>
              <a:rPr lang="fr-FR" sz="1600" i="1" dirty="0" smtClean="0"/>
              <a:t>2</a:t>
            </a:r>
            <a:r>
              <a:rPr lang="fr-FR" sz="1600" i="1" baseline="30000" dirty="0" smtClean="0"/>
              <a:t>ème</a:t>
            </a:r>
            <a:r>
              <a:rPr lang="fr-FR" sz="1600" i="1" dirty="0" smtClean="0"/>
              <a:t> Guerre </a:t>
            </a:r>
            <a:r>
              <a:rPr lang="fr-FR" sz="1600" i="1" dirty="0"/>
              <a:t>Punique</a:t>
            </a:r>
            <a:r>
              <a:rPr lang="de-DE" sz="1600" dirty="0" smtClean="0"/>
              <a:t> (1869).</a:t>
            </a:r>
          </a:p>
          <a:p>
            <a:endParaRPr lang="de-DE" sz="1600" dirty="0" smtClean="0"/>
          </a:p>
          <a:p>
            <a:r>
              <a:rPr lang="de-DE" sz="1400" dirty="0" smtClean="0"/>
              <a:t>Hier aus: Daniel Rosenberg, Anthony </a:t>
            </a:r>
            <a:r>
              <a:rPr lang="de-DE" sz="1400" dirty="0" err="1" smtClean="0"/>
              <a:t>Grafton</a:t>
            </a:r>
            <a:r>
              <a:rPr lang="de-DE" sz="1400" dirty="0" smtClean="0"/>
              <a:t>: </a:t>
            </a:r>
            <a:r>
              <a:rPr lang="de-DE" sz="1400" i="1" dirty="0" err="1" smtClean="0"/>
              <a:t>Cartographies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of</a:t>
            </a:r>
            <a:r>
              <a:rPr lang="de-DE" sz="1400" i="1" dirty="0" smtClean="0"/>
              <a:t> Time. A </a:t>
            </a:r>
            <a:r>
              <a:rPr lang="de-DE" sz="1400" i="1" dirty="0" err="1" smtClean="0"/>
              <a:t>History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of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the</a:t>
            </a:r>
            <a:r>
              <a:rPr lang="de-DE" sz="1400" i="1" dirty="0" smtClean="0"/>
              <a:t> Timeline</a:t>
            </a:r>
            <a:r>
              <a:rPr lang="de-DE" sz="1400" dirty="0" smtClean="0"/>
              <a:t>, New York 2010, S. 22.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255687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143000"/>
          </a:xfrm>
        </p:spPr>
        <p:txBody>
          <a:bodyPr/>
          <a:lstStyle/>
          <a:p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9346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Nutzungsszenarien von Visualisierungen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Während des Forschungsprozesses:</a:t>
            </a:r>
            <a:br>
              <a:rPr lang="de-DE" dirty="0" smtClean="0">
                <a:solidFill>
                  <a:srgbClr val="0E2C2B"/>
                </a:solidFill>
              </a:rPr>
            </a:br>
            <a:r>
              <a:rPr lang="de-DE" dirty="0" smtClean="0">
                <a:solidFill>
                  <a:srgbClr val="0E2C2B"/>
                </a:solidFill>
              </a:rPr>
              <a:t>1. Heuristik/Hypothesenbildung</a:t>
            </a:r>
            <a:br>
              <a:rPr lang="de-DE" dirty="0" smtClean="0">
                <a:solidFill>
                  <a:srgbClr val="0E2C2B"/>
                </a:solidFill>
              </a:rPr>
            </a:br>
            <a:r>
              <a:rPr lang="de-DE" dirty="0" smtClean="0">
                <a:solidFill>
                  <a:srgbClr val="0E2C2B"/>
                </a:solidFill>
              </a:rPr>
              <a:t>2. Analyse/Hypothesentest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Am Ende des Forschungsprozesses zur Kommunikation/Darstellung der Ergebnisse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Idealerweise gehen die digitale, auf Visualisierungen gestützte und die hermeneutische, auf Quellen gestützte Analyse Hand in Hand und ergänzen sich gegenseitig.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4287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Vorgehen beim Erstellen von Visualisierungen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Formulierung der Forschungsfrage/des Themas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 sammeln/Daten modellieren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 anreichern/verknüpfen (mit Norm- und Metadaten)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Art der Visualisierung festlegen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Visualisierung(en) erstellen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Analyse der Visualisierung/Daten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Ergebnispräsentation (visuell/textuell)</a:t>
            </a: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96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>
                <a:solidFill>
                  <a:srgbClr val="B4822E"/>
                </a:solidFill>
              </a:rPr>
              <a:t>Beispiel 1: Herzog Augusts Bücheragenten</a:t>
            </a:r>
            <a:endParaRPr lang="de-DE" dirty="0">
              <a:solidFill>
                <a:srgbClr val="B4822E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>
                <a:solidFill>
                  <a:srgbClr val="0E2C2B"/>
                </a:solidFill>
              </a:rPr>
              <a:t>Daten: </a:t>
            </a:r>
            <a:r>
              <a:rPr lang="de-DE" dirty="0">
                <a:solidFill>
                  <a:srgbClr val="0E2C2B"/>
                </a:solidFill>
                <a:hlinkClick r:id="rId2"/>
              </a:rPr>
              <a:t>https://git.hab.de/goermar/summer-school-2022-ws-i-visualisierungen/-/</a:t>
            </a:r>
            <a:r>
              <a:rPr lang="de-DE" dirty="0" smtClean="0">
                <a:solidFill>
                  <a:srgbClr val="0E2C2B"/>
                </a:solidFill>
                <a:hlinkClick r:id="rId2"/>
              </a:rPr>
              <a:t>tree/main/Korrespondenz%20August</a:t>
            </a:r>
            <a:r>
              <a:rPr lang="de-DE" dirty="0" smtClean="0">
                <a:solidFill>
                  <a:srgbClr val="0E2C2B"/>
                </a:solidFill>
              </a:rPr>
              <a:t> 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>
                <a:solidFill>
                  <a:srgbClr val="0E2C2B"/>
                </a:solidFill>
              </a:rPr>
              <a:t>Tool: </a:t>
            </a:r>
            <a:r>
              <a:rPr lang="de-DE" dirty="0">
                <a:solidFill>
                  <a:srgbClr val="0E2C2B"/>
                </a:solidFill>
                <a:hlinkClick r:id="rId3"/>
              </a:rPr>
              <a:t>http://hdlab.stanford.edu/palladio</a:t>
            </a:r>
            <a:r>
              <a:rPr lang="de-DE" dirty="0" smtClean="0">
                <a:solidFill>
                  <a:srgbClr val="0E2C2B"/>
                </a:solidFill>
                <a:hlinkClick r:id="rId3"/>
              </a:rPr>
              <a:t>/</a:t>
            </a: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endParaRPr lang="de-DE" dirty="0" smtClean="0">
              <a:solidFill>
                <a:srgbClr val="0E2C2B"/>
              </a:solidFill>
            </a:endParaRP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smtClean="0">
                <a:solidFill>
                  <a:srgbClr val="0E2C2B"/>
                </a:solidFill>
              </a:rPr>
              <a:t>Datengrundlage:</a:t>
            </a:r>
            <a:br>
              <a:rPr lang="de-DE" dirty="0" smtClean="0">
                <a:solidFill>
                  <a:srgbClr val="0E2C2B"/>
                </a:solidFill>
              </a:rPr>
            </a:br>
            <a:r>
              <a:rPr lang="de-DE" dirty="0" smtClean="0">
                <a:solidFill>
                  <a:srgbClr val="0E2C2B"/>
                </a:solidFill>
              </a:rPr>
              <a:t>Sammler Fürst Gelehrter. Herzog August zu Braunschweig und Lüneburg 1579-1666, Wolfenbüttel 1979, S. 319; Lexikon zur Geschichte und Gegenwart der Herzog Bibliothek Wolfenbüttel, </a:t>
            </a:r>
            <a:r>
              <a:rPr lang="de-DE" dirty="0" err="1" smtClean="0">
                <a:solidFill>
                  <a:srgbClr val="0E2C2B"/>
                </a:solidFill>
              </a:rPr>
              <a:t>hg</a:t>
            </a:r>
            <a:r>
              <a:rPr lang="de-DE" dirty="0" smtClean="0">
                <a:solidFill>
                  <a:srgbClr val="0E2C2B"/>
                </a:solidFill>
              </a:rPr>
              <a:t>. von Georg Ruppelt und Sabine </a:t>
            </a:r>
            <a:r>
              <a:rPr lang="de-DE" dirty="0" err="1" smtClean="0">
                <a:solidFill>
                  <a:srgbClr val="0E2C2B"/>
                </a:solidFill>
              </a:rPr>
              <a:t>Solf</a:t>
            </a:r>
            <a:r>
              <a:rPr lang="de-DE" dirty="0" smtClean="0">
                <a:solidFill>
                  <a:srgbClr val="0E2C2B"/>
                </a:solidFill>
              </a:rPr>
              <a:t>, Wiesbaden 1992, S. 39f.; Monika Estermann, Thomas Bürger: Verzeichnis der gedruckten Briefe deutscher Autoren des 17. Jahrhunderts, 2 Tle. (in 8 </a:t>
            </a:r>
            <a:r>
              <a:rPr lang="de-DE" dirty="0" err="1" smtClean="0">
                <a:solidFill>
                  <a:srgbClr val="0E2C2B"/>
                </a:solidFill>
              </a:rPr>
              <a:t>Bden</a:t>
            </a:r>
            <a:r>
              <a:rPr lang="de-DE" dirty="0" smtClean="0">
                <a:solidFill>
                  <a:srgbClr val="0E2C2B"/>
                </a:solidFill>
              </a:rPr>
              <a:t>.), Wiesbaden 1992-2002.</a:t>
            </a:r>
          </a:p>
          <a:p>
            <a:pPr lvl="1">
              <a:buClr>
                <a:srgbClr val="B4822E"/>
              </a:buClr>
              <a:buFont typeface="Arial" pitchFamily="34" charset="0"/>
              <a:buChar char="•"/>
            </a:pPr>
            <a:r>
              <a:rPr lang="de-DE" dirty="0" err="1" smtClean="0">
                <a:solidFill>
                  <a:srgbClr val="0E2C2B"/>
                </a:solidFill>
              </a:rPr>
              <a:t>Geodaten</a:t>
            </a:r>
            <a:r>
              <a:rPr lang="de-DE" dirty="0">
                <a:solidFill>
                  <a:srgbClr val="0E2C2B"/>
                </a:solidFill>
              </a:rPr>
              <a:t>: </a:t>
            </a:r>
            <a:r>
              <a:rPr lang="de-DE" dirty="0">
                <a:solidFill>
                  <a:srgbClr val="0E2C2B"/>
                </a:solidFill>
                <a:hlinkClick r:id="rId4"/>
              </a:rPr>
              <a:t>http://www.geonames.org</a:t>
            </a:r>
            <a:r>
              <a:rPr lang="de-DE" dirty="0" smtClean="0">
                <a:solidFill>
                  <a:srgbClr val="0E2C2B"/>
                </a:solidFill>
                <a:hlinkClick r:id="rId4"/>
              </a:rPr>
              <a:t>/</a:t>
            </a:r>
            <a:r>
              <a:rPr lang="de-DE" dirty="0">
                <a:solidFill>
                  <a:srgbClr val="0E2C2B"/>
                </a:solidFill>
              </a:rPr>
              <a:t>; </a:t>
            </a:r>
            <a:r>
              <a:rPr lang="de-DE" dirty="0">
                <a:solidFill>
                  <a:srgbClr val="0E2C2B"/>
                </a:solidFill>
                <a:hlinkClick r:id="rId5"/>
              </a:rPr>
              <a:t>https://</a:t>
            </a:r>
            <a:r>
              <a:rPr lang="de-DE" dirty="0" smtClean="0">
                <a:solidFill>
                  <a:srgbClr val="0E2C2B"/>
                </a:solidFill>
                <a:hlinkClick r:id="rId5"/>
              </a:rPr>
              <a:t>geohack.toolforge.org</a:t>
            </a:r>
            <a:endParaRPr lang="de-DE" dirty="0" smtClean="0">
              <a:solidFill>
                <a:srgbClr val="0E2C2B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67544" y="1484784"/>
            <a:ext cx="8712968" cy="0"/>
          </a:xfrm>
          <a:prstGeom prst="line">
            <a:avLst/>
          </a:prstGeom>
          <a:ln w="76200">
            <a:solidFill>
              <a:srgbClr val="B4822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19.07.2022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Maximilian Görmar (Wolfenbüttel)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C4F1E-7C8A-4B93-9618-71DDD809E467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945834"/>
      </p:ext>
    </p:extLst>
  </p:cSld>
  <p:clrMapOvr>
    <a:masterClrMapping/>
  </p:clrMapOvr>
</p:sld>
</file>

<file path=ppt/theme/theme1.xml><?xml version="1.0" encoding="utf-8"?>
<a:theme xmlns:a="http://schemas.openxmlformats.org/drawingml/2006/main" name="MWW_Praesentations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WW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WW_Praesentations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WW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1888C4DAB96D74FB897AFE3689D5C69" ma:contentTypeVersion="0" ma:contentTypeDescription="Ein neues Dokument erstellen." ma:contentTypeScope="" ma:versionID="ba0a76fac5c541bd05ff2bb0d8d7e82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6c4a6dd5ef775a5269b08f7de37f93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8B684F-6967-4F4E-92ED-6AB4219D9F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D79A59-3A7F-4E78-9E77-8A0C165B91A7}">
  <ds:schemaRefs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CA39BB01-2C3A-48D4-885B-0442C51F25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MWW_Praesentationsvorlage</Template>
  <TotalTime>0</TotalTime>
  <Words>652</Words>
  <Application>Microsoft Office PowerPoint</Application>
  <PresentationFormat>Bildschirmpräsentation (4:3)</PresentationFormat>
  <Paragraphs>91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Calibri</vt:lpstr>
      <vt:lpstr>Open Sans</vt:lpstr>
      <vt:lpstr>MWW_Praesentationsvorlage</vt:lpstr>
      <vt:lpstr>1_MWW_Praesentationsvorlage</vt:lpstr>
      <vt:lpstr>WORKSHOP DIGITALE METHODEN I</vt:lpstr>
      <vt:lpstr>Visualisierungen in der digitalen Sammlungsforschung</vt:lpstr>
      <vt:lpstr>PowerPoint-Präsentation</vt:lpstr>
      <vt:lpstr>PowerPoint-Präsentation</vt:lpstr>
      <vt:lpstr>Visualisierung historischer Daten in vordigitaler Zeit</vt:lpstr>
      <vt:lpstr>?</vt:lpstr>
      <vt:lpstr>Nutzungsszenarien von Visualisierungen</vt:lpstr>
      <vt:lpstr>Vorgehen beim Erstellen von Visualisierungen</vt:lpstr>
      <vt:lpstr>Beispiel 1: Herzog Augusts Bücheragenten</vt:lpstr>
      <vt:lpstr>Beispiel 2: Briefwechsel Bahnsen -August</vt:lpstr>
      <vt:lpstr>Beispiel 3: Italian Academies Database</vt:lpstr>
      <vt:lpstr>Weitere Datensätze zum Üben</vt:lpstr>
      <vt:lpstr>Literaturhinweise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Täufert</dc:creator>
  <cp:lastModifiedBy>goermar</cp:lastModifiedBy>
  <cp:revision>22</cp:revision>
  <dcterms:created xsi:type="dcterms:W3CDTF">2014-09-04T10:02:35Z</dcterms:created>
  <dcterms:modified xsi:type="dcterms:W3CDTF">2022-07-19T10:21:29Z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0x01010021888C4DAB96D74FB897AFE3689D5C69</vt:lpwstr>
  </property>
</Properties>
</file>