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7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F3C2E-916B-4F10-87D1-89E1D50F901D}" type="datetimeFigureOut">
              <a:rPr lang="de-DE" smtClean="0"/>
              <a:t>04.10.2022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A67A41-B056-47EC-A37F-2C8C0754A7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8117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05.10.2022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Maximilian Görmar (HAB)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06014-E23D-433E-8DDF-4D1FF193F5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3366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05.10.2022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Maximilian Görmar (HAB)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06014-E23D-433E-8DDF-4D1FF193F5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5436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05.10.2022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Maximilian Görmar (HAB)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06014-E23D-433E-8DDF-4D1FF193F5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5856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05.10.2022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Maximilian Görmar (HAB)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06014-E23D-433E-8DDF-4D1FF193F5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5949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05.10.2022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Maximilian Görmar (HAB)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06014-E23D-433E-8DDF-4D1FF193F5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186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05.10.2022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Maximilian Görmar (HAB)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06014-E23D-433E-8DDF-4D1FF193F5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9716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05.10.2022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Maximilian Görmar (HAB)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06014-E23D-433E-8DDF-4D1FF193F5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5975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05.10.2022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Maximilian Görmar (HAB)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06014-E23D-433E-8DDF-4D1FF193F5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5185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05.10.2022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Maximilian Görmar (HAB)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06014-E23D-433E-8DDF-4D1FF193F5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2455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05.10.2022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Maximilian Görmar (HAB)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06014-E23D-433E-8DDF-4D1FF193F5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297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05.10.2022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Maximilian Görmar (HAB)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06014-E23D-433E-8DDF-4D1FF193F5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7852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05.10.2022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Maximilian Görmar (HAB)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06014-E23D-433E-8DDF-4D1FF193F5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7481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ephi.org/" TargetMode="External"/><Relationship Id="rId2" Type="http://schemas.openxmlformats.org/officeDocument/2006/relationships/hyperlink" Target="https://git.hab.de/goermar/ws-gephi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iglib.hab.de/edoc/ed000005/startx.htm" TargetMode="External"/><Relationship Id="rId4" Type="http://schemas.openxmlformats.org/officeDocument/2006/relationships/hyperlink" Target="http://diglib.hab.de/edoc/ed000233/start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e-fruchtbringende-gesellschaft.de/index.php?category_id=11&amp;article_id=11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diglib.hab.de/edoc/ed000228/start.htm" TargetMode="External"/><Relationship Id="rId4" Type="http://schemas.openxmlformats.org/officeDocument/2006/relationships/hyperlink" Target="https://ezlinavis.dracor.org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7175/2022_001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correspsearch.net/de/daten.html?view=cmiFile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Editionen und Netzwerkanalyse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Exploration und Analyse von Texten mit </a:t>
            </a:r>
            <a:r>
              <a:rPr lang="de-DE" dirty="0" err="1" smtClean="0"/>
              <a:t>Gephi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05.10.2022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Maximilian Görmar (HAB)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06014-E23D-433E-8DDF-4D1FF193F54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648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4. Praxisteil: </a:t>
            </a:r>
            <a:br>
              <a:rPr lang="de-DE" dirty="0" smtClean="0"/>
            </a:br>
            <a:r>
              <a:rPr lang="de-DE" dirty="0" smtClean="0"/>
              <a:t>Beispiel: </a:t>
            </a:r>
            <a:r>
              <a:rPr lang="de-DE" dirty="0"/>
              <a:t>Briefwechsel Bahnsen -August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Daten</a:t>
            </a:r>
            <a:r>
              <a:rPr lang="de-DE"/>
              <a:t>: </a:t>
            </a:r>
            <a:r>
              <a:rPr lang="de-DE">
                <a:hlinkClick r:id="rId2"/>
              </a:rPr>
              <a:t>https</a:t>
            </a:r>
            <a:r>
              <a:rPr lang="de-DE">
                <a:hlinkClick r:id="rId2"/>
              </a:rPr>
              <a:t>://</a:t>
            </a:r>
            <a:r>
              <a:rPr lang="de-DE" smtClean="0">
                <a:hlinkClick r:id="rId2"/>
              </a:rPr>
              <a:t>git.hab.de/goermar/ws-gephi</a:t>
            </a:r>
            <a:endParaRPr lang="de-DE" dirty="0"/>
          </a:p>
          <a:p>
            <a:r>
              <a:rPr lang="de-DE" dirty="0"/>
              <a:t>Tool: </a:t>
            </a:r>
            <a:r>
              <a:rPr lang="de-DE" dirty="0">
                <a:hlinkClick r:id="rId3"/>
              </a:rPr>
              <a:t>https://gephi.org</a:t>
            </a:r>
            <a:r>
              <a:rPr lang="de-DE" dirty="0" smtClean="0">
                <a:hlinkClick r:id="rId3"/>
              </a:rPr>
              <a:t>/</a:t>
            </a:r>
            <a:r>
              <a:rPr lang="de-DE" dirty="0" smtClean="0"/>
              <a:t> </a:t>
            </a:r>
            <a:endParaRPr lang="de-DE" dirty="0"/>
          </a:p>
          <a:p>
            <a:endParaRPr lang="de-DE" dirty="0"/>
          </a:p>
          <a:p>
            <a:r>
              <a:rPr lang="de-DE" dirty="0"/>
              <a:t>Datengrundlage:</a:t>
            </a:r>
            <a:br>
              <a:rPr lang="de-DE" dirty="0"/>
            </a:br>
            <a:r>
              <a:rPr lang="de-DE" dirty="0"/>
              <a:t>Die Korrespondenz zwischen Benedikt Bahnsen (Amsterdam) und Herzog August d.J. (Wolfenbüttel). Eine digitale Briefedition, </a:t>
            </a:r>
            <a:r>
              <a:rPr lang="de-DE" dirty="0" err="1"/>
              <a:t>hg</a:t>
            </a:r>
            <a:r>
              <a:rPr lang="de-DE" dirty="0"/>
              <a:t>. von Jörn </a:t>
            </a:r>
            <a:r>
              <a:rPr lang="de-DE" dirty="0" err="1"/>
              <a:t>Münkner</a:t>
            </a:r>
            <a:r>
              <a:rPr lang="de-DE" dirty="0"/>
              <a:t>, Katrin Schmidt und Jaqueline Krone, Wolfenbüttel 2018, </a:t>
            </a:r>
            <a:r>
              <a:rPr lang="de-DE" dirty="0">
                <a:hlinkClick r:id="rId4"/>
              </a:rPr>
              <a:t>http://</a:t>
            </a:r>
            <a:r>
              <a:rPr lang="de-DE" dirty="0" smtClean="0">
                <a:hlinkClick r:id="rId4"/>
              </a:rPr>
              <a:t>diglib.hab.de/edoc/ed000233/start.htm</a:t>
            </a:r>
            <a:r>
              <a:rPr lang="de-DE" dirty="0" smtClean="0"/>
              <a:t>. </a:t>
            </a:r>
            <a:endParaRPr lang="de-DE" dirty="0"/>
          </a:p>
          <a:p>
            <a:r>
              <a:rPr lang="de-DE" dirty="0"/>
              <a:t>Vgl. auch Athanasius Kircher an Herzog August den Jüngeren. Lateinische Briefe der Jahre 1650-1666 aus den Sammlungen der Herzog August Bibliothek Wolfenbüttel - Transkription und Übersetzung, </a:t>
            </a:r>
            <a:r>
              <a:rPr lang="de-DE" dirty="0" err="1"/>
              <a:t>hg</a:t>
            </a:r>
            <a:r>
              <a:rPr lang="de-DE" dirty="0"/>
              <a:t>. von Thomas </a:t>
            </a:r>
            <a:r>
              <a:rPr lang="de-DE" dirty="0" err="1"/>
              <a:t>Stäcker</a:t>
            </a:r>
            <a:r>
              <a:rPr lang="de-DE" dirty="0"/>
              <a:t>, Wolfenbüttel 2003, </a:t>
            </a:r>
            <a:r>
              <a:rPr lang="de-DE" dirty="0">
                <a:hlinkClick r:id="rId5"/>
              </a:rPr>
              <a:t>http://</a:t>
            </a:r>
            <a:r>
              <a:rPr lang="de-DE" dirty="0" smtClean="0">
                <a:hlinkClick r:id="rId5"/>
              </a:rPr>
              <a:t>diglib.hab.de/edoc/ed000005/startx.htm</a:t>
            </a:r>
            <a:r>
              <a:rPr lang="de-DE" dirty="0" smtClean="0"/>
              <a:t>.</a:t>
            </a:r>
            <a:endParaRPr lang="de-DE" dirty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05.10.2022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Maximilian Görmar (HAB)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06014-E23D-433E-8DDF-4D1FF193F54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2168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Gliederung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/>
              <a:t>Grundlagen der Netzwerkanalyse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Arten und Anwendungsbereiche von Netzwerken in der </a:t>
            </a:r>
            <a:r>
              <a:rPr lang="de-DE" dirty="0" err="1" smtClean="0"/>
              <a:t>Editorik</a:t>
            </a: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Datenaufbereitung, Normdaten und interoperable Standards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Praxisteil 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05.10.2022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Maximilian Görmar (HAB)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06014-E23D-433E-8DDF-4D1FF193F54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9812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Grundlagen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5625"/>
            <a:ext cx="6001987" cy="4351338"/>
          </a:xfrm>
        </p:spPr>
        <p:txBody>
          <a:bodyPr/>
          <a:lstStyle/>
          <a:p>
            <a:r>
              <a:rPr lang="de-DE" dirty="0" smtClean="0"/>
              <a:t>Knoten und Kanten</a:t>
            </a:r>
          </a:p>
          <a:p>
            <a:r>
              <a:rPr lang="de-DE" dirty="0" smtClean="0"/>
              <a:t>Visualisierung vs. Mathematische Beschreibung</a:t>
            </a:r>
          </a:p>
          <a:p>
            <a:r>
              <a:rPr lang="de-DE" dirty="0" smtClean="0"/>
              <a:t>Unimodale vs. bi-/multimodale Netzwerke</a:t>
            </a:r>
          </a:p>
          <a:p>
            <a:r>
              <a:rPr lang="de-DE" dirty="0" smtClean="0"/>
              <a:t>Egonetzwerke und polyzentrale Netzwerke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05.10.2022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Maximilian Görmar (HAB)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06014-E23D-433E-8DDF-4D1FF193F54A}" type="slidenum">
              <a:rPr lang="de-DE" smtClean="0"/>
              <a:t>3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0187" y="1324126"/>
            <a:ext cx="4785775" cy="485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415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7093"/>
          </a:xfrm>
        </p:spPr>
        <p:txBody>
          <a:bodyPr/>
          <a:lstStyle/>
          <a:p>
            <a:r>
              <a:rPr lang="de-DE" dirty="0" smtClean="0"/>
              <a:t>2. Anwendungsbereiche und Netzwerkarten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264185"/>
            <a:ext cx="10515600" cy="2590615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/>
              <a:t>Analyse vs. Exploration </a:t>
            </a:r>
            <a:r>
              <a:rPr lang="de-DE" dirty="0" smtClean="0">
                <a:sym typeface="Wingdings" panose="05000000000000000000" pitchFamily="2" charset="2"/>
              </a:rPr>
              <a:t> ein alternativer Blick auf Daten, </a:t>
            </a:r>
            <a:r>
              <a:rPr lang="de-DE" dirty="0" err="1" smtClean="0">
                <a:sym typeface="Wingdings" panose="05000000000000000000" pitchFamily="2" charset="2"/>
              </a:rPr>
              <a:t>distant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reading</a:t>
            </a:r>
            <a:endParaRPr lang="de-DE" dirty="0" smtClean="0"/>
          </a:p>
          <a:p>
            <a:r>
              <a:rPr lang="de-DE" dirty="0" smtClean="0"/>
              <a:t>Arten:</a:t>
            </a:r>
          </a:p>
          <a:p>
            <a:pPr lvl="1"/>
            <a:r>
              <a:rPr lang="de-DE" dirty="0" smtClean="0"/>
              <a:t>Briefnetzwerke</a:t>
            </a:r>
          </a:p>
          <a:p>
            <a:pPr lvl="1"/>
            <a:r>
              <a:rPr lang="de-DE" dirty="0" smtClean="0"/>
              <a:t>Kollokationsgraphen</a:t>
            </a:r>
          </a:p>
          <a:p>
            <a:pPr lvl="1"/>
            <a:r>
              <a:rPr lang="de-DE" dirty="0" smtClean="0"/>
              <a:t>Zitations- und Diskursnetzwerke</a:t>
            </a:r>
          </a:p>
          <a:p>
            <a:pPr lvl="1"/>
            <a:r>
              <a:rPr lang="de-DE" dirty="0" err="1" smtClean="0"/>
              <a:t>Kodikologische</a:t>
            </a:r>
            <a:r>
              <a:rPr lang="de-DE" dirty="0" smtClean="0"/>
              <a:t> Stemmata</a:t>
            </a:r>
          </a:p>
          <a:p>
            <a:pPr lvl="1"/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05.10.2022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Maximilian Görmar (HAB)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06014-E23D-433E-8DDF-4D1FF193F54A}" type="slidenum">
              <a:rPr lang="de-DE" smtClean="0"/>
              <a:t>4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9285" y="3854800"/>
            <a:ext cx="4473430" cy="2243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828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rafik 89"/>
          <p:cNvPicPr/>
          <p:nvPr/>
        </p:nvPicPr>
        <p:blipFill>
          <a:blip r:embed="rId2"/>
          <a:stretch/>
        </p:blipFill>
        <p:spPr>
          <a:xfrm>
            <a:off x="277990" y="235979"/>
            <a:ext cx="9052553" cy="5891648"/>
          </a:xfrm>
          <a:prstGeom prst="rect">
            <a:avLst/>
          </a:prstGeom>
          <a:ln>
            <a:noFill/>
          </a:ln>
        </p:spPr>
      </p:pic>
      <p:sp>
        <p:nvSpPr>
          <p:cNvPr id="91" name="CustomShape 1"/>
          <p:cNvSpPr/>
          <p:nvPr/>
        </p:nvSpPr>
        <p:spPr>
          <a:xfrm>
            <a:off x="4534763" y="2408993"/>
            <a:ext cx="340472" cy="350486"/>
          </a:xfrm>
          <a:prstGeom prst="ellipse">
            <a:avLst/>
          </a:prstGeom>
          <a:solidFill>
            <a:srgbClr val="FF0000">
              <a:alpha val="43000"/>
            </a:srgbClr>
          </a:solidFill>
          <a:ln w="1260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2" name="TextShape 2"/>
          <p:cNvSpPr txBox="1"/>
          <p:nvPr/>
        </p:nvSpPr>
        <p:spPr>
          <a:xfrm>
            <a:off x="9436342" y="229448"/>
            <a:ext cx="2663258" cy="4111004"/>
          </a:xfrm>
          <a:prstGeom prst="rect">
            <a:avLst/>
          </a:prstGeom>
          <a:noFill/>
          <a:ln>
            <a:noFill/>
          </a:ln>
        </p:spPr>
        <p:txBody>
          <a:bodyPr lIns="108847" tIns="54423" rIns="108847" bIns="54423">
            <a:spAutoFit/>
          </a:bodyPr>
          <a:lstStyle/>
          <a:p>
            <a:r>
              <a:rPr lang="de-DE" sz="2000" spc="-1" dirty="0">
                <a:latin typeface="Arial"/>
              </a:rPr>
              <a:t>Teilnetzwerk der häufigsten Briefschreiber und </a:t>
            </a:r>
            <a:r>
              <a:rPr lang="de-DE" sz="2000" spc="-1" dirty="0" smtClean="0">
                <a:latin typeface="Arial"/>
              </a:rPr>
              <a:t>–</a:t>
            </a:r>
            <a:r>
              <a:rPr lang="de-DE" sz="2000" spc="-1" dirty="0" err="1" smtClean="0">
                <a:latin typeface="Arial"/>
              </a:rPr>
              <a:t>empfänger</a:t>
            </a:r>
            <a:r>
              <a:rPr lang="de-DE" sz="2000" spc="-1" dirty="0" smtClean="0">
                <a:latin typeface="Arial"/>
              </a:rPr>
              <a:t> in der </a:t>
            </a:r>
            <a:r>
              <a:rPr lang="de-DE" sz="2000" spc="-1" dirty="0" err="1" smtClean="0">
                <a:latin typeface="Arial"/>
              </a:rPr>
              <a:t>Fruchtbringeredition</a:t>
            </a:r>
            <a:r>
              <a:rPr lang="de-DE" sz="2000" spc="-1" dirty="0" smtClean="0">
                <a:latin typeface="Arial"/>
              </a:rPr>
              <a:t> </a:t>
            </a:r>
            <a:r>
              <a:rPr lang="de-DE" sz="2000" spc="-1" dirty="0">
                <a:latin typeface="Arial"/>
              </a:rPr>
              <a:t>(</a:t>
            </a:r>
            <a:r>
              <a:rPr lang="de-DE" sz="2000" spc="-1" dirty="0">
                <a:latin typeface="Arial"/>
                <a:hlinkClick r:id="rId3"/>
              </a:rPr>
              <a:t>http://</a:t>
            </a:r>
            <a:r>
              <a:rPr lang="de-DE" sz="2000" spc="-1" dirty="0" smtClean="0">
                <a:latin typeface="Arial"/>
                <a:hlinkClick r:id="rId3"/>
              </a:rPr>
              <a:t>www.die-fruchtbringende-gesellschaft.de/index.php?category_id=11&amp;article_id=11</a:t>
            </a:r>
            <a:r>
              <a:rPr lang="de-DE" sz="2000" spc="-1" dirty="0" smtClean="0">
                <a:latin typeface="Arial"/>
              </a:rPr>
              <a:t>) </a:t>
            </a:r>
            <a:r>
              <a:rPr lang="de-DE" sz="2000" spc="-1" dirty="0">
                <a:latin typeface="Arial"/>
              </a:rPr>
              <a:t>(n&gt;10) mit Fürst Ludwig (rot markiert) im Zentrum</a:t>
            </a:r>
          </a:p>
        </p:txBody>
      </p:sp>
    </p:spTree>
    <p:extLst>
      <p:ext uri="{BB962C8B-B14F-4D97-AF65-F5344CB8AC3E}">
        <p14:creationId xmlns:p14="http://schemas.microsoft.com/office/powerpoint/2010/main" val="405356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11.05.2021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Maximilian Görmar (HAB Wolfenbüttel)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E44C8-F981-4341-BEBC-07A55B437191}" type="slidenum">
              <a:rPr lang="de-DE" smtClean="0"/>
              <a:t>6</a:t>
            </a:fld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60533" cy="438028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636814" y="3796936"/>
            <a:ext cx="3145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TB Christian II.: Januar 1635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8229" y="1789413"/>
            <a:ext cx="5319221" cy="4572396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7254240" y="1789413"/>
            <a:ext cx="4302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TB Christian II.: Januar 1622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636814" y="5914820"/>
            <a:ext cx="6223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Kollokationsgraphen </a:t>
            </a:r>
            <a:r>
              <a:rPr lang="de-DE" dirty="0"/>
              <a:t>erstellt mit: </a:t>
            </a:r>
            <a:r>
              <a:rPr lang="de-DE" dirty="0">
                <a:hlinkClick r:id="rId4"/>
              </a:rPr>
              <a:t>https://ezlinavis.dracor.org</a:t>
            </a:r>
            <a:r>
              <a:rPr lang="de-DE" dirty="0" smtClean="0">
                <a:hlinkClick r:id="rId4"/>
              </a:rPr>
              <a:t>/</a:t>
            </a:r>
            <a:r>
              <a:rPr lang="de-DE" dirty="0" smtClean="0"/>
              <a:t>; Daten: </a:t>
            </a:r>
            <a:r>
              <a:rPr lang="de-DE" dirty="0" smtClean="0">
                <a:hlinkClick r:id="rId5"/>
              </a:rPr>
              <a:t>http://diglib.hab.de/edoc/ed000228/start.htm</a:t>
            </a:r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928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013" y="44451"/>
            <a:ext cx="6985000" cy="594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014" y="4221163"/>
            <a:ext cx="2655887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itel 6"/>
          <p:cNvSpPr txBox="1">
            <a:spLocks/>
          </p:cNvSpPr>
          <p:nvPr/>
        </p:nvSpPr>
        <p:spPr bwMode="auto">
          <a:xfrm>
            <a:off x="1524000" y="6092825"/>
            <a:ext cx="91440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44767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44767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44767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4476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4476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476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476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476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44767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Diskursnetzwerk </a:t>
            </a:r>
            <a:r>
              <a:rPr lang="de-DE" alt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Leonhard Christoph Sturms </a:t>
            </a:r>
            <a:endParaRPr lang="de-DE" alt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(beschriftet sind Knoten mit mehr als 8 Kanten; Knotengröße=Anzahl der Kanten)</a:t>
            </a:r>
          </a:p>
        </p:txBody>
      </p:sp>
    </p:spTree>
    <p:extLst>
      <p:ext uri="{BB962C8B-B14F-4D97-AF65-F5344CB8AC3E}">
        <p14:creationId xmlns:p14="http://schemas.microsoft.com/office/powerpoint/2010/main" val="29450947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05.10.2022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Maximilian Görmar (HAB)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06014-E23D-433E-8DDF-4D1FF193F54A}" type="slidenum">
              <a:rPr lang="de-DE" smtClean="0"/>
              <a:t>8</a:t>
            </a:fld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4003" y="28720"/>
            <a:ext cx="6629709" cy="6327630"/>
          </a:xfrm>
          <a:prstGeom prst="rect">
            <a:avLst/>
          </a:prstGeom>
        </p:spPr>
      </p:pic>
      <p:sp>
        <p:nvSpPr>
          <p:cNvPr id="6" name="TextShape 2"/>
          <p:cNvSpPr txBox="1"/>
          <p:nvPr/>
        </p:nvSpPr>
        <p:spPr>
          <a:xfrm>
            <a:off x="9436342" y="229448"/>
            <a:ext cx="2663258" cy="4726557"/>
          </a:xfrm>
          <a:prstGeom prst="rect">
            <a:avLst/>
          </a:prstGeom>
          <a:noFill/>
          <a:ln>
            <a:noFill/>
          </a:ln>
        </p:spPr>
        <p:txBody>
          <a:bodyPr lIns="108847" tIns="54423" rIns="108847" bIns="54423">
            <a:spAutoFit/>
          </a:bodyPr>
          <a:lstStyle/>
          <a:p>
            <a:r>
              <a:rPr lang="de-DE" sz="2000" spc="-1" dirty="0" smtClean="0">
                <a:latin typeface="Arial"/>
              </a:rPr>
              <a:t>Überlieferungsgraph von Kochrezeptbüchern</a:t>
            </a:r>
          </a:p>
          <a:p>
            <a:endParaRPr lang="de-DE" sz="1600" spc="-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1600" spc="-1" dirty="0" smtClean="0">
                <a:latin typeface="Arial" panose="020B0604020202020204" pitchFamily="34" charset="0"/>
                <a:cs typeface="Arial" panose="020B0604020202020204" pitchFamily="34" charset="0"/>
              </a:rPr>
              <a:t>Quelle: 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Marco Heiles: Überlieferungsgeschichte als Graph. Zur Identifizierung und Darstellung von Überlieferungsnetzen handschriftlich tradierter Rezepte in Datenbanken. In: Zeitschrift für digitale Geisteswissenschaften. Wolfenbüttel 2022. 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de-DE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html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Format. DOI: 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10.17175/2022_001</a:t>
            </a:r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Abb. 7.</a:t>
            </a:r>
            <a:endParaRPr lang="de-DE" sz="1600" spc="-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81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3. Datenaufbereitung, Normdaten, Standards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CSV-Format</a:t>
            </a:r>
          </a:p>
          <a:p>
            <a:r>
              <a:rPr lang="de-DE" dirty="0" smtClean="0"/>
              <a:t>2 Tabellen: Knoten und Kanten (Knoten optional)</a:t>
            </a:r>
          </a:p>
          <a:p>
            <a:r>
              <a:rPr lang="de-DE" dirty="0" smtClean="0"/>
              <a:t>In Kantentabelle mind. 2 Spalten: </a:t>
            </a:r>
            <a:r>
              <a:rPr lang="de-DE" dirty="0" err="1" smtClean="0"/>
              <a:t>source</a:t>
            </a:r>
            <a:r>
              <a:rPr lang="de-DE" dirty="0" smtClean="0"/>
              <a:t> und </a:t>
            </a:r>
            <a:r>
              <a:rPr lang="de-DE" dirty="0" err="1" smtClean="0"/>
              <a:t>target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Normdaten (z. B. GND) optional, aber beim Zusammenführen von Daten aus mehreren Quellen sehr vorteilhaft</a:t>
            </a:r>
          </a:p>
          <a:p>
            <a:r>
              <a:rPr lang="de-DE" dirty="0" err="1" smtClean="0"/>
              <a:t>Geodaten</a:t>
            </a:r>
            <a:r>
              <a:rPr lang="de-DE" dirty="0" smtClean="0"/>
              <a:t> (</a:t>
            </a:r>
            <a:r>
              <a:rPr lang="de-DE" dirty="0" err="1" smtClean="0"/>
              <a:t>Geonames</a:t>
            </a:r>
            <a:r>
              <a:rPr lang="de-DE" dirty="0" smtClean="0"/>
              <a:t>, TGN) für Geonetzwerke</a:t>
            </a:r>
          </a:p>
          <a:p>
            <a:endParaRPr lang="de-DE" dirty="0"/>
          </a:p>
          <a:p>
            <a:r>
              <a:rPr lang="de-DE" dirty="0" smtClean="0"/>
              <a:t>Standards auf Datenseite: TEI, CMIF (für Briefdaten, s. </a:t>
            </a:r>
            <a:r>
              <a:rPr lang="de-DE" dirty="0" smtClean="0">
                <a:hlinkClick r:id="rId2"/>
              </a:rPr>
              <a:t>https://correspsearch.net/de/daten.html?view=cmiFiles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05.10.2022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Maximilian Görmar (HAB)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06014-E23D-433E-8DDF-4D1FF193F54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3307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430</Words>
  <Application>Microsoft Office PowerPoint</Application>
  <PresentationFormat>Breitbild</PresentationFormat>
  <Paragraphs>68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Wingdings</vt:lpstr>
      <vt:lpstr>Office</vt:lpstr>
      <vt:lpstr>Editionen und Netzwerkanalyse</vt:lpstr>
      <vt:lpstr>Gliederung</vt:lpstr>
      <vt:lpstr>1. Grundlagen</vt:lpstr>
      <vt:lpstr>2. Anwendungsbereiche und Netzwerkarten</vt:lpstr>
      <vt:lpstr>PowerPoint-Präsentation</vt:lpstr>
      <vt:lpstr>PowerPoint-Präsentation</vt:lpstr>
      <vt:lpstr>PowerPoint-Präsentation</vt:lpstr>
      <vt:lpstr>PowerPoint-Präsentation</vt:lpstr>
      <vt:lpstr>3. Datenaufbereitung, Normdaten, Standards</vt:lpstr>
      <vt:lpstr>4. Praxisteil:  Beispiel: Briefwechsel Bahnsen -August</vt:lpstr>
    </vt:vector>
  </TitlesOfParts>
  <Company>Herzog August Bibliothek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Editionen und Netzwerkanalyse</dc:title>
  <dc:creator>goermar</dc:creator>
  <cp:lastModifiedBy>goermar</cp:lastModifiedBy>
  <cp:revision>10</cp:revision>
  <dcterms:created xsi:type="dcterms:W3CDTF">2022-10-04T10:28:59Z</dcterms:created>
  <dcterms:modified xsi:type="dcterms:W3CDTF">2022-10-04T16:50:50Z</dcterms:modified>
</cp:coreProperties>
</file>